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59" r:id="rId4"/>
    <p:sldId id="260" r:id="rId5"/>
    <p:sldId id="261" r:id="rId6"/>
    <p:sldId id="262"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70" y="-1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0E0600-72BB-48D9-969C-A86EF7C0D77C}" type="datetimeFigureOut">
              <a:rPr lang="en-GB" smtClean="0"/>
              <a:t>10/01/2014</a:t>
            </a:fld>
            <a:endParaRPr lang="en-GB"/>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BEB863-5B46-4768-A3C6-1E8AD3A95786}" type="slidenum">
              <a:rPr lang="en-GB" smtClean="0"/>
              <a:t>‹nr.›</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en-GB"/>
          </a:p>
        </p:txBody>
      </p:sp>
      <p:sp>
        <p:nvSpPr>
          <p:cNvPr id="4" name="Tijdelijke aanduiding voor dianummer 3"/>
          <p:cNvSpPr>
            <a:spLocks noGrp="1"/>
          </p:cNvSpPr>
          <p:nvPr>
            <p:ph type="sldNum" sz="quarter" idx="10"/>
          </p:nvPr>
        </p:nvSpPr>
        <p:spPr/>
        <p:txBody>
          <a:bodyPr/>
          <a:lstStyle/>
          <a:p>
            <a:fld id="{38F84D1D-0711-4ECF-B39C-7FE6932DC53F}" type="slidenum">
              <a:rPr lang="en-GB" smtClean="0"/>
              <a:t>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en-GB"/>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en-GB"/>
          </a:p>
        </p:txBody>
      </p:sp>
      <p:sp>
        <p:nvSpPr>
          <p:cNvPr id="4" name="Tijdelijke aanduiding voor datum 3"/>
          <p:cNvSpPr>
            <a:spLocks noGrp="1"/>
          </p:cNvSpPr>
          <p:nvPr>
            <p:ph type="dt" sz="half" idx="10"/>
          </p:nvPr>
        </p:nvSpPr>
        <p:spPr/>
        <p:txBody>
          <a:bodyPr/>
          <a:lstStyle/>
          <a:p>
            <a:fld id="{0545E99B-7160-4AAC-9D7A-5BAFB8347D76}" type="datetimeFigureOut">
              <a:rPr lang="en-GB" smtClean="0"/>
              <a:t>10/01/2014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0545E99B-7160-4AAC-9D7A-5BAFB8347D76}" type="datetimeFigureOut">
              <a:rPr lang="en-GB" smtClean="0"/>
              <a:t>10/01/2014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en-GB"/>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0545E99B-7160-4AAC-9D7A-5BAFB8347D76}" type="datetimeFigureOut">
              <a:rPr lang="en-GB" smtClean="0"/>
              <a:t>10/01/2014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4"/>
          <p:cNvSpPr>
            <a:spLocks noGrp="1"/>
          </p:cNvSpPr>
          <p:nvPr>
            <p:ph type="dt" sz="half" idx="10"/>
          </p:nvPr>
        </p:nvSpPr>
        <p:spPr/>
        <p:txBody>
          <a:bodyPr/>
          <a:lstStyle/>
          <a:p>
            <a:fld id="{0545E99B-7160-4AAC-9D7A-5BAFB8347D76}" type="datetimeFigureOut">
              <a:rPr lang="en-GB" smtClean="0"/>
              <a:t>10/01/2014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en-GB"/>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7" name="Tijdelijke aanduiding voor datum 6"/>
          <p:cNvSpPr>
            <a:spLocks noGrp="1"/>
          </p:cNvSpPr>
          <p:nvPr>
            <p:ph type="dt" sz="half" idx="10"/>
          </p:nvPr>
        </p:nvSpPr>
        <p:spPr/>
        <p:txBody>
          <a:bodyPr/>
          <a:lstStyle/>
          <a:p>
            <a:fld id="{0545E99B-7160-4AAC-9D7A-5BAFB8347D76}" type="datetimeFigureOut">
              <a:rPr lang="en-GB" smtClean="0"/>
              <a:t>10/01/2014</a:t>
            </a:fld>
            <a:endParaRPr lang="en-GB"/>
          </a:p>
        </p:txBody>
      </p:sp>
      <p:sp>
        <p:nvSpPr>
          <p:cNvPr id="8" name="Tijdelijke aanduiding voor voettekst 7"/>
          <p:cNvSpPr>
            <a:spLocks noGrp="1"/>
          </p:cNvSpPr>
          <p:nvPr>
            <p:ph type="ftr" sz="quarter" idx="11"/>
          </p:nvPr>
        </p:nvSpPr>
        <p:spPr/>
        <p:txBody>
          <a:bodyPr/>
          <a:lstStyle/>
          <a:p>
            <a:endParaRPr lang="en-GB"/>
          </a:p>
        </p:txBody>
      </p:sp>
      <p:sp>
        <p:nvSpPr>
          <p:cNvPr id="9" name="Tijdelijke aanduiding voor dianummer 8"/>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datum 2"/>
          <p:cNvSpPr>
            <a:spLocks noGrp="1"/>
          </p:cNvSpPr>
          <p:nvPr>
            <p:ph type="dt" sz="half" idx="10"/>
          </p:nvPr>
        </p:nvSpPr>
        <p:spPr/>
        <p:txBody>
          <a:bodyPr/>
          <a:lstStyle/>
          <a:p>
            <a:fld id="{0545E99B-7160-4AAC-9D7A-5BAFB8347D76}" type="datetimeFigureOut">
              <a:rPr lang="en-GB" smtClean="0"/>
              <a:t>10/01/2014</a:t>
            </a:fld>
            <a:endParaRPr lang="en-GB"/>
          </a:p>
        </p:txBody>
      </p:sp>
      <p:sp>
        <p:nvSpPr>
          <p:cNvPr id="4" name="Tijdelijke aanduiding voor voettekst 3"/>
          <p:cNvSpPr>
            <a:spLocks noGrp="1"/>
          </p:cNvSpPr>
          <p:nvPr>
            <p:ph type="ftr" sz="quarter" idx="11"/>
          </p:nvPr>
        </p:nvSpPr>
        <p:spPr/>
        <p:txBody>
          <a:bodyPr/>
          <a:lstStyle/>
          <a:p>
            <a:endParaRPr lang="en-GB"/>
          </a:p>
        </p:txBody>
      </p:sp>
      <p:sp>
        <p:nvSpPr>
          <p:cNvPr id="5" name="Tijdelijke aanduiding voor dianummer 4"/>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0545E99B-7160-4AAC-9D7A-5BAFB8347D76}" type="datetimeFigureOut">
              <a:rPr lang="en-GB" smtClean="0"/>
              <a:t>10/01/2014</a:t>
            </a:fld>
            <a:endParaRPr lang="en-GB"/>
          </a:p>
        </p:txBody>
      </p:sp>
      <p:sp>
        <p:nvSpPr>
          <p:cNvPr id="3" name="Tijdelijke aanduiding voor voettekst 2"/>
          <p:cNvSpPr>
            <a:spLocks noGrp="1"/>
          </p:cNvSpPr>
          <p:nvPr>
            <p:ph type="ftr" sz="quarter" idx="11"/>
          </p:nvPr>
        </p:nvSpPr>
        <p:spPr/>
        <p:txBody>
          <a:bodyPr/>
          <a:lstStyle/>
          <a:p>
            <a:endParaRPr lang="en-GB"/>
          </a:p>
        </p:txBody>
      </p:sp>
      <p:sp>
        <p:nvSpPr>
          <p:cNvPr id="4" name="Tijdelijke aanduiding voor dianummer 3"/>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en-GB"/>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545E99B-7160-4AAC-9D7A-5BAFB8347D76}" type="datetimeFigureOut">
              <a:rPr lang="en-GB" smtClean="0"/>
              <a:t>10/01/2014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en-GB"/>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545E99B-7160-4AAC-9D7A-5BAFB8347D76}" type="datetimeFigureOut">
              <a:rPr lang="en-GB" smtClean="0"/>
              <a:t>10/01/2014</a:t>
            </a:fld>
            <a:endParaRPr lang="en-GB"/>
          </a:p>
        </p:txBody>
      </p:sp>
      <p:sp>
        <p:nvSpPr>
          <p:cNvPr id="6" name="Tijdelijke aanduiding voor voettekst 5"/>
          <p:cNvSpPr>
            <a:spLocks noGrp="1"/>
          </p:cNvSpPr>
          <p:nvPr>
            <p:ph type="ftr" sz="quarter" idx="11"/>
          </p:nvPr>
        </p:nvSpPr>
        <p:spPr/>
        <p:txBody>
          <a:bodyPr/>
          <a:lstStyle/>
          <a:p>
            <a:endParaRPr lang="en-GB"/>
          </a:p>
        </p:txBody>
      </p:sp>
      <p:sp>
        <p:nvSpPr>
          <p:cNvPr id="7" name="Tijdelijke aanduiding voor dianummer 6"/>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en-GB"/>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0545E99B-7160-4AAC-9D7A-5BAFB8347D76}" type="datetimeFigureOut">
              <a:rPr lang="en-GB" smtClean="0"/>
              <a:t>10/01/2014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en-GB"/>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10"/>
          </p:nvPr>
        </p:nvSpPr>
        <p:spPr/>
        <p:txBody>
          <a:bodyPr/>
          <a:lstStyle/>
          <a:p>
            <a:fld id="{0545E99B-7160-4AAC-9D7A-5BAFB8347D76}" type="datetimeFigureOut">
              <a:rPr lang="en-GB" smtClean="0"/>
              <a:t>10/01/2014</a:t>
            </a:fld>
            <a:endParaRPr lang="en-GB"/>
          </a:p>
        </p:txBody>
      </p:sp>
      <p:sp>
        <p:nvSpPr>
          <p:cNvPr id="5" name="Tijdelijke aanduiding voor voettekst 4"/>
          <p:cNvSpPr>
            <a:spLocks noGrp="1"/>
          </p:cNvSpPr>
          <p:nvPr>
            <p:ph type="ftr" sz="quarter" idx="11"/>
          </p:nvPr>
        </p:nvSpPr>
        <p:spPr/>
        <p:txBody>
          <a:bodyPr/>
          <a:lstStyle/>
          <a:p>
            <a:endParaRPr lang="en-GB"/>
          </a:p>
        </p:txBody>
      </p:sp>
      <p:sp>
        <p:nvSpPr>
          <p:cNvPr id="6" name="Tijdelijke aanduiding voor dianummer 5"/>
          <p:cNvSpPr>
            <a:spLocks noGrp="1"/>
          </p:cNvSpPr>
          <p:nvPr>
            <p:ph type="sldNum" sz="quarter" idx="12"/>
          </p:nvPr>
        </p:nvSpPr>
        <p:spPr/>
        <p:txBody>
          <a:bodyPr/>
          <a:lstStyle/>
          <a:p>
            <a:fld id="{0D822838-8FD4-404B-A883-D047534C58ED}" type="slidenum">
              <a:rPr lang="en-GB" smtClean="0"/>
              <a:t>‹nr.›</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eldia">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2571750" y="4549775"/>
            <a:ext cx="4000500" cy="1379538"/>
          </a:xfrm>
          <a:prstGeom prst="rect">
            <a:avLst/>
          </a:prstGeom>
          <a:noFill/>
          <a:ln w="9525">
            <a:noFill/>
            <a:miter lim="800000"/>
            <a:headEnd/>
            <a:tailEnd/>
          </a:ln>
        </p:spPr>
      </p:pic>
      <p:sp>
        <p:nvSpPr>
          <p:cNvPr id="4" name="Rechthoek 3"/>
          <p:cNvSpPr/>
          <p:nvPr/>
        </p:nvSpPr>
        <p:spPr>
          <a:xfrm rot="16200000">
            <a:off x="-3464775" y="3250405"/>
            <a:ext cx="7143801" cy="357188"/>
          </a:xfrm>
          <a:prstGeom prst="rect">
            <a:avLst/>
          </a:prstGeom>
          <a:solidFill>
            <a:srgbClr val="C00000"/>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nl-NL"/>
          </a:p>
        </p:txBody>
      </p:sp>
      <p:sp>
        <p:nvSpPr>
          <p:cNvPr id="5" name="Rechthoek 4"/>
          <p:cNvSpPr/>
          <p:nvPr/>
        </p:nvSpPr>
        <p:spPr>
          <a:xfrm>
            <a:off x="-142875" y="3678238"/>
            <a:ext cx="9429750" cy="36512"/>
          </a:xfrm>
          <a:prstGeom prst="rect">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nl-NL"/>
          </a:p>
        </p:txBody>
      </p:sp>
      <p:sp>
        <p:nvSpPr>
          <p:cNvPr id="2" name="Titel 1"/>
          <p:cNvSpPr>
            <a:spLocks noGrp="1"/>
          </p:cNvSpPr>
          <p:nvPr>
            <p:ph type="ctrTitle"/>
          </p:nvPr>
        </p:nvSpPr>
        <p:spPr>
          <a:xfrm>
            <a:off x="685800" y="2130425"/>
            <a:ext cx="7772400" cy="1470025"/>
          </a:xfrm>
        </p:spPr>
        <p:txBody>
          <a:bodyPr>
            <a:noAutofit/>
          </a:bodyPr>
          <a:lstStyle>
            <a:lvl1pPr>
              <a:defRPr sz="5400" b="1" cap="small" baseline="0"/>
            </a:lvl1pPr>
          </a:lstStyle>
          <a:p>
            <a:r>
              <a:rPr lang="nl-NL" smtClean="0"/>
              <a:t>Klik om de stijl te bewerken</a:t>
            </a:r>
            <a:endParaRPr lang="nl-NL"/>
          </a:p>
        </p:txBody>
      </p:sp>
      <p:sp>
        <p:nvSpPr>
          <p:cNvPr id="6" name="Tijdelijke aanduiding voor datum 3"/>
          <p:cNvSpPr>
            <a:spLocks noGrp="1"/>
          </p:cNvSpPr>
          <p:nvPr>
            <p:ph type="dt" sz="half" idx="10"/>
          </p:nvPr>
        </p:nvSpPr>
        <p:spPr/>
        <p:txBody>
          <a:bodyPr/>
          <a:lstStyle>
            <a:lvl1pPr>
              <a:defRPr/>
            </a:lvl1pPr>
          </a:lstStyle>
          <a:p>
            <a:pPr>
              <a:defRPr/>
            </a:pPr>
            <a:fld id="{A9DB06AF-21B2-4B6F-92C7-CDD9D1D69C95}" type="datetime1">
              <a:rPr lang="nl-NL" smtClean="0"/>
              <a:pPr>
                <a:defRPr/>
              </a:pPr>
              <a:t>10-1-2014</a:t>
            </a:fld>
            <a:endParaRPr lang="nl-NL"/>
          </a:p>
        </p:txBody>
      </p:sp>
      <p:sp>
        <p:nvSpPr>
          <p:cNvPr id="7" name="Tijdelijke aanduiding voor voettekst 4"/>
          <p:cNvSpPr>
            <a:spLocks noGrp="1"/>
          </p:cNvSpPr>
          <p:nvPr>
            <p:ph type="ftr" sz="quarter" idx="11"/>
          </p:nvPr>
        </p:nvSpPr>
        <p:spPr/>
        <p:txBody>
          <a:bodyPr/>
          <a:lstStyle>
            <a:lvl1pPr>
              <a:defRPr/>
            </a:lvl1pPr>
          </a:lstStyle>
          <a:p>
            <a:pPr>
              <a:defRPr/>
            </a:pPr>
            <a:endParaRPr lang="nl-NL"/>
          </a:p>
        </p:txBody>
      </p:sp>
      <p:sp>
        <p:nvSpPr>
          <p:cNvPr id="8" name="Tijdelijke aanduiding voor dianummer 5"/>
          <p:cNvSpPr>
            <a:spLocks noGrp="1"/>
          </p:cNvSpPr>
          <p:nvPr>
            <p:ph type="sldNum" sz="quarter" idx="12"/>
          </p:nvPr>
        </p:nvSpPr>
        <p:spPr/>
        <p:txBody>
          <a:bodyPr/>
          <a:lstStyle>
            <a:lvl1pPr>
              <a:defRPr/>
            </a:lvl1pPr>
          </a:lstStyle>
          <a:p>
            <a:pPr>
              <a:defRPr/>
            </a:pPr>
            <a:fld id="{1780D660-E09C-4764-8A89-543BB5E0484E}" type="slidenum">
              <a:rPr lang="nl-NL"/>
              <a:pPr>
                <a:defRPr/>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en-GB"/>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45E99B-7160-4AAC-9D7A-5BAFB8347D76}" type="datetimeFigureOut">
              <a:rPr lang="en-GB" smtClean="0"/>
              <a:t>10/01/2014</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822838-8FD4-404B-A883-D047534C58ED}" type="slidenum">
              <a:rPr lang="en-GB" smtClean="0"/>
              <a:t>‹nr.›</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052736"/>
            <a:ext cx="7772400" cy="1470025"/>
          </a:xfrm>
        </p:spPr>
        <p:txBody>
          <a:bodyPr rtlCol="0"/>
          <a:lstStyle/>
          <a:p>
            <a:r>
              <a:rPr lang="en-GB" sz="3200" dirty="0" smtClean="0"/>
              <a:t>When to start dialysis: updated guidance following publication of the Initiating Dialysis Early and Late (IDEAL) study</a:t>
            </a:r>
            <a:endParaRPr lang="nl-NL" sz="3200" dirty="0"/>
          </a:p>
        </p:txBody>
      </p:sp>
      <p:sp>
        <p:nvSpPr>
          <p:cNvPr id="3" name="Ondertitel 2"/>
          <p:cNvSpPr>
            <a:spLocks noGrp="1"/>
          </p:cNvSpPr>
          <p:nvPr>
            <p:ph type="subTitle" idx="4294967295"/>
          </p:nvPr>
        </p:nvSpPr>
        <p:spPr>
          <a:xfrm>
            <a:off x="1371600" y="3886200"/>
            <a:ext cx="6400800" cy="542925"/>
          </a:xfrm>
        </p:spPr>
        <p:txBody>
          <a:bodyPr rtlCol="0">
            <a:normAutofit lnSpcReduction="10000"/>
          </a:bodyPr>
          <a:lstStyle/>
          <a:p>
            <a:pPr algn="ctr" eaLnBrk="1" fontAlgn="auto" hangingPunct="1">
              <a:spcAft>
                <a:spcPts val="0"/>
              </a:spcAft>
              <a:buFont typeface="Arial" pitchFamily="34" charset="0"/>
              <a:buNone/>
              <a:defRPr/>
            </a:pPr>
            <a:r>
              <a:rPr lang="nl-NL" dirty="0" smtClean="0"/>
              <a:t>May 2011</a:t>
            </a:r>
            <a:endParaRPr lang="nl-NL" dirty="0"/>
          </a:p>
        </p:txBody>
      </p:sp>
      <p:sp>
        <p:nvSpPr>
          <p:cNvPr id="6" name="Tijdelijke aanduiding voor voettekst 3"/>
          <p:cNvSpPr>
            <a:spLocks noGrp="1"/>
          </p:cNvSpPr>
          <p:nvPr>
            <p:ph type="ftr" sz="quarter" idx="11"/>
          </p:nvPr>
        </p:nvSpPr>
        <p:spPr>
          <a:xfrm>
            <a:off x="1043608" y="6309320"/>
            <a:ext cx="6858000" cy="365125"/>
          </a:xfrm>
        </p:spPr>
        <p:txBody>
          <a:bodyPr/>
          <a:lstStyle/>
          <a:p>
            <a:pPr>
              <a:defRPr/>
            </a:pPr>
            <a:r>
              <a:rPr lang="nl-BE" smtClean="0"/>
              <a:t>European Renal Best Practice</a:t>
            </a:r>
          </a:p>
          <a:p>
            <a:pPr>
              <a:defRPr/>
            </a:pPr>
            <a:r>
              <a:rPr lang="nl-BE" smtClean="0"/>
              <a:t>Prof. Wim Van Biesen – Chairman of ERBP Advisory Board – Email: guidelines@era-edta.org</a:t>
            </a:r>
          </a:p>
          <a:p>
            <a:pPr>
              <a:defRPr/>
            </a:pPr>
            <a:r>
              <a:rPr lang="nl-BE" smtClean="0"/>
              <a:t>www.european-renal-best-practice.org</a:t>
            </a:r>
            <a:endParaRPr lang="nl-N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7504" y="-99392"/>
            <a:ext cx="8999984" cy="1470025"/>
          </a:xfrm>
        </p:spPr>
        <p:txBody>
          <a:bodyPr>
            <a:noAutofit/>
          </a:bodyPr>
          <a:lstStyle/>
          <a:p>
            <a:pPr algn="l"/>
            <a:r>
              <a:rPr lang="en-GB" sz="2400" b="1" cap="all" dirty="0" smtClean="0">
                <a:solidFill>
                  <a:srgbClr val="FF0000"/>
                </a:solidFill>
              </a:rPr>
              <a:t>Guideline I.3 when to start dialysis</a:t>
            </a:r>
            <a:endParaRPr lang="en-GB" sz="2400" cap="all" dirty="0">
              <a:solidFill>
                <a:srgbClr val="FF0000"/>
              </a:solidFill>
            </a:endParaRPr>
          </a:p>
        </p:txBody>
      </p:sp>
      <p:sp>
        <p:nvSpPr>
          <p:cNvPr id="3" name="Ondertitel 2"/>
          <p:cNvSpPr>
            <a:spLocks noGrp="1"/>
          </p:cNvSpPr>
          <p:nvPr>
            <p:ph type="subTitle" idx="1"/>
          </p:nvPr>
        </p:nvSpPr>
        <p:spPr>
          <a:xfrm>
            <a:off x="251520" y="1268760"/>
            <a:ext cx="8352928" cy="3649960"/>
          </a:xfrm>
        </p:spPr>
        <p:txBody>
          <a:bodyPr>
            <a:noAutofit/>
          </a:bodyPr>
          <a:lstStyle/>
          <a:p>
            <a:pPr algn="l"/>
            <a:r>
              <a:rPr lang="en-GB" sz="1300" dirty="0" smtClean="0">
                <a:solidFill>
                  <a:schemeClr val="tx1"/>
                </a:solidFill>
              </a:rPr>
              <a:t>(1) Patients with advanced CKD should be prepared for dialysis, kidney transplant or conservative care before their CKD becomes symptomatic. For patients who are expected to require dialysis, this includes advance preparation of appropriate access. This process also includes careful observation for signs and symptoms of uraemia and should, ideally, be started while GFR is &gt;15 </a:t>
            </a:r>
            <a:r>
              <a:rPr lang="en-GB" sz="1300" dirty="0" err="1" smtClean="0">
                <a:solidFill>
                  <a:schemeClr val="tx1"/>
                </a:solidFill>
              </a:rPr>
              <a:t>mL</a:t>
            </a:r>
            <a:r>
              <a:rPr lang="en-GB" sz="1300" dirty="0" smtClean="0">
                <a:solidFill>
                  <a:schemeClr val="tx1"/>
                </a:solidFill>
              </a:rPr>
              <a:t>/min/1.73m</a:t>
            </a:r>
            <a:r>
              <a:rPr lang="en-GB" sz="1300" baseline="30000" dirty="0" smtClean="0">
                <a:solidFill>
                  <a:schemeClr val="tx1"/>
                </a:solidFill>
              </a:rPr>
              <a:t>2</a:t>
            </a:r>
            <a:r>
              <a:rPr lang="en-GB" sz="1300" dirty="0" smtClean="0">
                <a:solidFill>
                  <a:schemeClr val="tx1"/>
                </a:solidFill>
              </a:rPr>
              <a:t>. Supervision in a dedicated clinic for patients with advanced CKD is recommended (1C, Strong recommendation based on low-quality evidence). </a:t>
            </a:r>
          </a:p>
          <a:p>
            <a:pPr algn="l"/>
            <a:endParaRPr lang="en-GB" sz="13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380312" y="6368102"/>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9" name="Rechthoek 8"/>
          <p:cNvSpPr/>
          <p:nvPr/>
        </p:nvSpPr>
        <p:spPr>
          <a:xfrm>
            <a:off x="0" y="6192887"/>
            <a:ext cx="8532440" cy="692497"/>
          </a:xfrm>
          <a:prstGeom prst="rect">
            <a:avLst/>
          </a:prstGeom>
        </p:spPr>
        <p:txBody>
          <a:bodyPr wrap="square">
            <a:spAutoFit/>
          </a:bodyPr>
          <a:lstStyle/>
          <a:p>
            <a:pPr algn="ctr"/>
            <a:r>
              <a:rPr lang="en-GB" sz="800" b="1" dirty="0" smtClean="0"/>
              <a:t>When to start dialysis: updated guidance following publication of the Initiating Dialysis Early and Late (IDEAL) study </a:t>
            </a:r>
          </a:p>
          <a:p>
            <a:pPr algn="ctr"/>
            <a:r>
              <a:rPr lang="en-GB" sz="800" dirty="0" err="1" smtClean="0"/>
              <a:t>Nephrol</a:t>
            </a:r>
            <a:r>
              <a:rPr lang="en-GB" sz="800" dirty="0" smtClean="0"/>
              <a:t>. Dial. Transplant. (2011) 26 (7): 2082-2086. </a:t>
            </a:r>
          </a:p>
          <a:p>
            <a:pPr algn="ctr"/>
            <a:r>
              <a:rPr lang="en-GB" sz="800" dirty="0" err="1" smtClean="0"/>
              <a:t>doi</a:t>
            </a:r>
            <a:r>
              <a:rPr lang="en-GB" sz="800" dirty="0" smtClean="0"/>
              <a:t>: 10.1093/</a:t>
            </a:r>
            <a:r>
              <a:rPr lang="en-GB" sz="800" dirty="0" err="1" smtClean="0"/>
              <a:t>ndt</a:t>
            </a:r>
            <a:r>
              <a:rPr lang="en-GB" sz="800" dirty="0" smtClean="0"/>
              <a:t>/gfr168 </a:t>
            </a:r>
          </a:p>
          <a:p>
            <a:pPr algn="ctr"/>
            <a:r>
              <a:rPr lang="en-GB" sz="800" dirty="0" smtClean="0"/>
              <a:t>First published online: May 5, 2011</a:t>
            </a:r>
            <a:endParaRPr lang="en-GB" sz="800" dirty="0" smtClean="0"/>
          </a:p>
          <a:p>
            <a:pPr algn="ctr"/>
            <a:endParaRPr lang="en-GB" sz="7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7504" y="-99392"/>
            <a:ext cx="8999984" cy="1470025"/>
          </a:xfrm>
        </p:spPr>
        <p:txBody>
          <a:bodyPr>
            <a:noAutofit/>
          </a:bodyPr>
          <a:lstStyle/>
          <a:p>
            <a:pPr algn="l"/>
            <a:r>
              <a:rPr lang="en-GB" sz="2400" b="1" cap="all" dirty="0" smtClean="0">
                <a:solidFill>
                  <a:srgbClr val="FF0000"/>
                </a:solidFill>
              </a:rPr>
              <a:t>Guideline I.3 when to start dialysis</a:t>
            </a:r>
            <a:endParaRPr lang="en-GB" sz="2400" cap="all" dirty="0">
              <a:solidFill>
                <a:srgbClr val="FF0000"/>
              </a:solidFill>
            </a:endParaRPr>
          </a:p>
        </p:txBody>
      </p:sp>
      <p:sp>
        <p:nvSpPr>
          <p:cNvPr id="3" name="Ondertitel 2"/>
          <p:cNvSpPr>
            <a:spLocks noGrp="1"/>
          </p:cNvSpPr>
          <p:nvPr>
            <p:ph type="subTitle" idx="1"/>
          </p:nvPr>
        </p:nvSpPr>
        <p:spPr>
          <a:xfrm>
            <a:off x="251520" y="1268760"/>
            <a:ext cx="8352928" cy="3649960"/>
          </a:xfrm>
        </p:spPr>
        <p:txBody>
          <a:bodyPr>
            <a:noAutofit/>
          </a:bodyPr>
          <a:lstStyle/>
          <a:p>
            <a:pPr algn="l"/>
            <a:r>
              <a:rPr lang="en-GB" sz="1300" dirty="0" smtClean="0">
                <a:solidFill>
                  <a:schemeClr val="tx1"/>
                </a:solidFill>
              </a:rPr>
              <a:t>(2) In patients with a GFR &lt;15 </a:t>
            </a:r>
            <a:r>
              <a:rPr lang="en-GB" sz="1300" dirty="0" err="1" smtClean="0">
                <a:solidFill>
                  <a:schemeClr val="tx1"/>
                </a:solidFill>
              </a:rPr>
              <a:t>mL</a:t>
            </a:r>
            <a:r>
              <a:rPr lang="en-GB" sz="1300" dirty="0" smtClean="0">
                <a:solidFill>
                  <a:schemeClr val="tx1"/>
                </a:solidFill>
              </a:rPr>
              <a:t>/min/1.73m</a:t>
            </a:r>
            <a:r>
              <a:rPr lang="en-GB" sz="1300" baseline="30000" dirty="0" smtClean="0">
                <a:solidFill>
                  <a:schemeClr val="tx1"/>
                </a:solidFill>
              </a:rPr>
              <a:t>2</a:t>
            </a:r>
            <a:r>
              <a:rPr lang="en-GB" sz="1300" dirty="0" smtClean="0">
                <a:solidFill>
                  <a:schemeClr val="tx1"/>
                </a:solidFill>
              </a:rPr>
              <a:t>, dialysis should be considered when there is one or more of the following: symptoms or signs of uraemia, inability to control hydration status or blood pressure or a progressive deterioration in nutritional status. It should be taken into account that the majority of patients will be symptomatic and need to start dialysis with GFR in the range 9–6 </a:t>
            </a:r>
            <a:r>
              <a:rPr lang="en-GB" sz="1300" dirty="0" err="1" smtClean="0">
                <a:solidFill>
                  <a:schemeClr val="tx1"/>
                </a:solidFill>
              </a:rPr>
              <a:t>mL</a:t>
            </a:r>
            <a:r>
              <a:rPr lang="en-GB" sz="1300" dirty="0" smtClean="0">
                <a:solidFill>
                  <a:schemeClr val="tx1"/>
                </a:solidFill>
              </a:rPr>
              <a:t>/min/1.73m</a:t>
            </a:r>
            <a:r>
              <a:rPr lang="en-GB" sz="1300" baseline="30000" dirty="0" smtClean="0">
                <a:solidFill>
                  <a:schemeClr val="tx1"/>
                </a:solidFill>
              </a:rPr>
              <a:t>2</a:t>
            </a:r>
            <a:r>
              <a:rPr lang="en-GB" sz="1300" dirty="0" smtClean="0">
                <a:solidFill>
                  <a:schemeClr val="tx1"/>
                </a:solidFill>
              </a:rPr>
              <a:t> (1A Strong recommendation based on high-quality evidence). </a:t>
            </a:r>
          </a:p>
        </p:txBody>
      </p:sp>
      <p:pic>
        <p:nvPicPr>
          <p:cNvPr id="4" name="Afbeelding 3" descr="ERBP 2011 Press+.tif"/>
          <p:cNvPicPr>
            <a:picLocks noChangeAspect="1"/>
          </p:cNvPicPr>
          <p:nvPr/>
        </p:nvPicPr>
        <p:blipFill>
          <a:blip r:embed="rId2" cstate="print"/>
          <a:stretch>
            <a:fillRect/>
          </a:stretch>
        </p:blipFill>
        <p:spPr>
          <a:xfrm>
            <a:off x="7380312" y="6368102"/>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9" name="Rechthoek 8"/>
          <p:cNvSpPr/>
          <p:nvPr/>
        </p:nvSpPr>
        <p:spPr>
          <a:xfrm>
            <a:off x="0" y="6192887"/>
            <a:ext cx="8532440" cy="692497"/>
          </a:xfrm>
          <a:prstGeom prst="rect">
            <a:avLst/>
          </a:prstGeom>
        </p:spPr>
        <p:txBody>
          <a:bodyPr wrap="square">
            <a:spAutoFit/>
          </a:bodyPr>
          <a:lstStyle/>
          <a:p>
            <a:pPr algn="ctr"/>
            <a:r>
              <a:rPr lang="en-GB" sz="800" b="1" dirty="0" smtClean="0"/>
              <a:t>When to start dialysis: updated guidance following publication of the Initiating Dialysis Early and Late (IDEAL) study </a:t>
            </a:r>
          </a:p>
          <a:p>
            <a:pPr algn="ctr"/>
            <a:r>
              <a:rPr lang="en-GB" sz="800" dirty="0" err="1" smtClean="0"/>
              <a:t>Nephrol</a:t>
            </a:r>
            <a:r>
              <a:rPr lang="en-GB" sz="800" dirty="0" smtClean="0"/>
              <a:t>. Dial. Transplant. (2011) 26 (7): 2082-2086. </a:t>
            </a:r>
          </a:p>
          <a:p>
            <a:pPr algn="ctr"/>
            <a:r>
              <a:rPr lang="en-GB" sz="800" dirty="0" err="1" smtClean="0"/>
              <a:t>doi</a:t>
            </a:r>
            <a:r>
              <a:rPr lang="en-GB" sz="800" dirty="0" smtClean="0"/>
              <a:t>: 10.1093/</a:t>
            </a:r>
            <a:r>
              <a:rPr lang="en-GB" sz="800" dirty="0" err="1" smtClean="0"/>
              <a:t>ndt</a:t>
            </a:r>
            <a:r>
              <a:rPr lang="en-GB" sz="800" dirty="0" smtClean="0"/>
              <a:t>/gfr168 </a:t>
            </a:r>
          </a:p>
          <a:p>
            <a:pPr algn="ctr"/>
            <a:r>
              <a:rPr lang="en-GB" sz="800" dirty="0" smtClean="0"/>
              <a:t>First published online: May 5, 2011</a:t>
            </a:r>
            <a:endParaRPr lang="en-GB" sz="800" dirty="0" smtClean="0"/>
          </a:p>
          <a:p>
            <a:pPr algn="ctr"/>
            <a:endParaRPr lang="en-GB" sz="7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7504" y="-99392"/>
            <a:ext cx="8999984" cy="1470025"/>
          </a:xfrm>
        </p:spPr>
        <p:txBody>
          <a:bodyPr>
            <a:noAutofit/>
          </a:bodyPr>
          <a:lstStyle/>
          <a:p>
            <a:pPr algn="l"/>
            <a:r>
              <a:rPr lang="en-GB" sz="2400" b="1" cap="all" dirty="0" smtClean="0">
                <a:solidFill>
                  <a:srgbClr val="FF0000"/>
                </a:solidFill>
              </a:rPr>
              <a:t>Guideline I.3 When to start dialysis</a:t>
            </a:r>
            <a:endParaRPr lang="en-GB" sz="2400" cap="all" dirty="0">
              <a:solidFill>
                <a:srgbClr val="FF0000"/>
              </a:solidFill>
            </a:endParaRPr>
          </a:p>
        </p:txBody>
      </p:sp>
      <p:sp>
        <p:nvSpPr>
          <p:cNvPr id="3" name="Ondertitel 2"/>
          <p:cNvSpPr>
            <a:spLocks noGrp="1"/>
          </p:cNvSpPr>
          <p:nvPr>
            <p:ph type="subTitle" idx="1"/>
          </p:nvPr>
        </p:nvSpPr>
        <p:spPr>
          <a:xfrm>
            <a:off x="251520" y="1268760"/>
            <a:ext cx="8352928" cy="3649960"/>
          </a:xfrm>
        </p:spPr>
        <p:txBody>
          <a:bodyPr>
            <a:noAutofit/>
          </a:bodyPr>
          <a:lstStyle/>
          <a:p>
            <a:pPr algn="l"/>
            <a:r>
              <a:rPr lang="en-GB" sz="1300" dirty="0" smtClean="0">
                <a:solidFill>
                  <a:schemeClr val="tx1"/>
                </a:solidFill>
              </a:rPr>
              <a:t>(3) High-risk patients e.g. diabetics and those whose renal function is deteriorating more rapidly than </a:t>
            </a:r>
            <a:r>
              <a:rPr lang="en-GB" sz="1300" dirty="0" err="1" smtClean="0">
                <a:solidFill>
                  <a:schemeClr val="tx1"/>
                </a:solidFill>
              </a:rPr>
              <a:t>eGFR</a:t>
            </a:r>
            <a:r>
              <a:rPr lang="en-GB" sz="1300" dirty="0" smtClean="0">
                <a:solidFill>
                  <a:schemeClr val="tx1"/>
                </a:solidFill>
              </a:rPr>
              <a:t> 4 </a:t>
            </a:r>
            <a:r>
              <a:rPr lang="en-GB" sz="1300" dirty="0" err="1" smtClean="0">
                <a:solidFill>
                  <a:schemeClr val="tx1"/>
                </a:solidFill>
              </a:rPr>
              <a:t>mL</a:t>
            </a:r>
            <a:r>
              <a:rPr lang="en-GB" sz="1300" dirty="0" smtClean="0">
                <a:solidFill>
                  <a:schemeClr val="tx1"/>
                </a:solidFill>
              </a:rPr>
              <a:t>/min/year require particularly close supervision. Where close supervision is not feasible and in patients whose </a:t>
            </a:r>
            <a:r>
              <a:rPr lang="en-GB" sz="1300" dirty="0" err="1" smtClean="0">
                <a:solidFill>
                  <a:schemeClr val="tx1"/>
                </a:solidFill>
              </a:rPr>
              <a:t>uraemic</a:t>
            </a:r>
            <a:r>
              <a:rPr lang="en-GB" sz="1300" dirty="0" smtClean="0">
                <a:solidFill>
                  <a:schemeClr val="tx1"/>
                </a:solidFill>
              </a:rPr>
              <a:t> symptoms may be difficult to detect, a planned start to dialysis while still asymptomatic may be preferred (1C Strong recommendation based on low-quality evidence). </a:t>
            </a:r>
          </a:p>
        </p:txBody>
      </p:sp>
      <p:pic>
        <p:nvPicPr>
          <p:cNvPr id="4" name="Afbeelding 3" descr="ERBP 2011 Press+.tif"/>
          <p:cNvPicPr>
            <a:picLocks noChangeAspect="1"/>
          </p:cNvPicPr>
          <p:nvPr/>
        </p:nvPicPr>
        <p:blipFill>
          <a:blip r:embed="rId2" cstate="print"/>
          <a:stretch>
            <a:fillRect/>
          </a:stretch>
        </p:blipFill>
        <p:spPr>
          <a:xfrm>
            <a:off x="7380312" y="6368102"/>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9" name="Rechthoek 8"/>
          <p:cNvSpPr/>
          <p:nvPr/>
        </p:nvSpPr>
        <p:spPr>
          <a:xfrm>
            <a:off x="0" y="6192887"/>
            <a:ext cx="8532440" cy="692497"/>
          </a:xfrm>
          <a:prstGeom prst="rect">
            <a:avLst/>
          </a:prstGeom>
        </p:spPr>
        <p:txBody>
          <a:bodyPr wrap="square">
            <a:spAutoFit/>
          </a:bodyPr>
          <a:lstStyle/>
          <a:p>
            <a:pPr algn="ctr"/>
            <a:r>
              <a:rPr lang="en-GB" sz="800" b="1" dirty="0" smtClean="0"/>
              <a:t>When to start dialysis: updated guidance following publication of the Initiating Dialysis Early and Late (IDEAL) study </a:t>
            </a:r>
          </a:p>
          <a:p>
            <a:pPr algn="ctr"/>
            <a:r>
              <a:rPr lang="en-GB" sz="800" dirty="0" err="1" smtClean="0"/>
              <a:t>Nephrol</a:t>
            </a:r>
            <a:r>
              <a:rPr lang="en-GB" sz="800" dirty="0" smtClean="0"/>
              <a:t>. Dial. Transplant. (2011) 26 (7): 2082-2086. </a:t>
            </a:r>
          </a:p>
          <a:p>
            <a:pPr algn="ctr"/>
            <a:r>
              <a:rPr lang="en-GB" sz="800" dirty="0" err="1" smtClean="0"/>
              <a:t>doi</a:t>
            </a:r>
            <a:r>
              <a:rPr lang="en-GB" sz="800" dirty="0" smtClean="0"/>
              <a:t>: 10.1093/</a:t>
            </a:r>
            <a:r>
              <a:rPr lang="en-GB" sz="800" dirty="0" err="1" smtClean="0"/>
              <a:t>ndt</a:t>
            </a:r>
            <a:r>
              <a:rPr lang="en-GB" sz="800" dirty="0" smtClean="0"/>
              <a:t>/gfr168 </a:t>
            </a:r>
          </a:p>
          <a:p>
            <a:pPr algn="ctr"/>
            <a:r>
              <a:rPr lang="en-GB" sz="800" dirty="0" smtClean="0"/>
              <a:t>First published online: May 5, 2011</a:t>
            </a:r>
            <a:endParaRPr lang="en-GB" sz="800" dirty="0" smtClean="0"/>
          </a:p>
          <a:p>
            <a:pPr algn="ctr"/>
            <a:endParaRPr lang="en-GB" sz="7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7504" y="-99392"/>
            <a:ext cx="8999984" cy="1470025"/>
          </a:xfrm>
        </p:spPr>
        <p:txBody>
          <a:bodyPr>
            <a:noAutofit/>
          </a:bodyPr>
          <a:lstStyle/>
          <a:p>
            <a:pPr algn="l"/>
            <a:r>
              <a:rPr lang="en-GB" sz="2400" b="1" cap="all" dirty="0" smtClean="0">
                <a:solidFill>
                  <a:srgbClr val="FF0000"/>
                </a:solidFill>
              </a:rPr>
              <a:t>Guideline I.3 when to start dialysis</a:t>
            </a:r>
            <a:endParaRPr lang="en-GB" sz="2400" cap="all" dirty="0">
              <a:solidFill>
                <a:srgbClr val="FF0000"/>
              </a:solidFill>
            </a:endParaRPr>
          </a:p>
        </p:txBody>
      </p:sp>
      <p:sp>
        <p:nvSpPr>
          <p:cNvPr id="3" name="Ondertitel 2"/>
          <p:cNvSpPr>
            <a:spLocks noGrp="1"/>
          </p:cNvSpPr>
          <p:nvPr>
            <p:ph type="subTitle" idx="1"/>
          </p:nvPr>
        </p:nvSpPr>
        <p:spPr>
          <a:xfrm>
            <a:off x="251520" y="1268760"/>
            <a:ext cx="8352928" cy="3649960"/>
          </a:xfrm>
        </p:spPr>
        <p:txBody>
          <a:bodyPr>
            <a:noAutofit/>
          </a:bodyPr>
          <a:lstStyle/>
          <a:p>
            <a:pPr algn="l"/>
            <a:r>
              <a:rPr lang="en-GB" sz="1300" dirty="0" smtClean="0">
                <a:solidFill>
                  <a:schemeClr val="tx1"/>
                </a:solidFill>
              </a:rPr>
              <a:t>(4) Asymptomatic patients presenting with advanced CKD may benefit from a delay in starting dialysis in order to allow preparation, planning and permanent access creation rather than using temporary access (2C Weak recommendation based on low-quality evidence). </a:t>
            </a:r>
          </a:p>
          <a:p>
            <a:pPr algn="l"/>
            <a:endParaRPr lang="en-GB" sz="13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380312" y="6368102"/>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9" name="Rechthoek 8"/>
          <p:cNvSpPr/>
          <p:nvPr/>
        </p:nvSpPr>
        <p:spPr>
          <a:xfrm>
            <a:off x="0" y="6192887"/>
            <a:ext cx="8532440" cy="692497"/>
          </a:xfrm>
          <a:prstGeom prst="rect">
            <a:avLst/>
          </a:prstGeom>
        </p:spPr>
        <p:txBody>
          <a:bodyPr wrap="square">
            <a:spAutoFit/>
          </a:bodyPr>
          <a:lstStyle/>
          <a:p>
            <a:pPr algn="ctr"/>
            <a:r>
              <a:rPr lang="en-GB" sz="800" b="1" dirty="0" smtClean="0"/>
              <a:t>When to start dialysis: updated guidance following publication of the Initiating Dialysis Early and Late (IDEAL) study </a:t>
            </a:r>
          </a:p>
          <a:p>
            <a:pPr algn="ctr"/>
            <a:r>
              <a:rPr lang="en-GB" sz="800" dirty="0" err="1" smtClean="0"/>
              <a:t>Nephrol</a:t>
            </a:r>
            <a:r>
              <a:rPr lang="en-GB" sz="800" dirty="0" smtClean="0"/>
              <a:t>. Dial. Transplant. (2011) 26 (7): 2082-2086. </a:t>
            </a:r>
          </a:p>
          <a:p>
            <a:pPr algn="ctr"/>
            <a:r>
              <a:rPr lang="en-GB" sz="800" dirty="0" err="1" smtClean="0"/>
              <a:t>doi</a:t>
            </a:r>
            <a:r>
              <a:rPr lang="en-GB" sz="800" dirty="0" smtClean="0"/>
              <a:t>: 10.1093/</a:t>
            </a:r>
            <a:r>
              <a:rPr lang="en-GB" sz="800" dirty="0" err="1" smtClean="0"/>
              <a:t>ndt</a:t>
            </a:r>
            <a:r>
              <a:rPr lang="en-GB" sz="800" dirty="0" smtClean="0"/>
              <a:t>/gfr168 </a:t>
            </a:r>
          </a:p>
          <a:p>
            <a:pPr algn="ctr"/>
            <a:r>
              <a:rPr lang="en-GB" sz="800" dirty="0" smtClean="0"/>
              <a:t>First published online: May 5, 2011</a:t>
            </a:r>
            <a:endParaRPr lang="en-GB" sz="800" dirty="0" smtClean="0"/>
          </a:p>
          <a:p>
            <a:pPr algn="ctr"/>
            <a:endParaRPr lang="en-GB" sz="7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07504" y="-99392"/>
            <a:ext cx="8999984" cy="1470025"/>
          </a:xfrm>
        </p:spPr>
        <p:txBody>
          <a:bodyPr>
            <a:noAutofit/>
          </a:bodyPr>
          <a:lstStyle/>
          <a:p>
            <a:pPr algn="l"/>
            <a:r>
              <a:rPr lang="en-GB" sz="2400" b="1" cap="all" dirty="0" smtClean="0">
                <a:solidFill>
                  <a:srgbClr val="FF0000"/>
                </a:solidFill>
              </a:rPr>
              <a:t>Guideline </a:t>
            </a:r>
            <a:r>
              <a:rPr lang="en-GB" sz="2400" b="1" cap="all" dirty="0">
                <a:solidFill>
                  <a:srgbClr val="FF0000"/>
                </a:solidFill>
              </a:rPr>
              <a:t>I.1.1</a:t>
            </a:r>
            <a:r>
              <a:rPr lang="en-GB" sz="2400" b="1" dirty="0" smtClean="0"/>
              <a:t/>
            </a:r>
            <a:br>
              <a:rPr lang="en-GB" sz="2400" b="1" dirty="0" smtClean="0"/>
            </a:br>
            <a:endParaRPr lang="en-GB" sz="2400" cap="all" dirty="0">
              <a:solidFill>
                <a:srgbClr val="FF0000"/>
              </a:solidFill>
            </a:endParaRPr>
          </a:p>
        </p:txBody>
      </p:sp>
      <p:sp>
        <p:nvSpPr>
          <p:cNvPr id="3" name="Ondertitel 2"/>
          <p:cNvSpPr>
            <a:spLocks noGrp="1"/>
          </p:cNvSpPr>
          <p:nvPr>
            <p:ph type="subTitle" idx="1"/>
          </p:nvPr>
        </p:nvSpPr>
        <p:spPr>
          <a:xfrm>
            <a:off x="251520" y="1268760"/>
            <a:ext cx="8352928" cy="3649960"/>
          </a:xfrm>
        </p:spPr>
        <p:txBody>
          <a:bodyPr>
            <a:noAutofit/>
          </a:bodyPr>
          <a:lstStyle/>
          <a:p>
            <a:pPr algn="l"/>
            <a:r>
              <a:rPr lang="en-GB" sz="1300" dirty="0" smtClean="0">
                <a:solidFill>
                  <a:schemeClr val="tx1"/>
                </a:solidFill>
              </a:rPr>
              <a:t>Renal function should not be estimated from measurements of blood urea or </a:t>
            </a:r>
            <a:r>
              <a:rPr lang="en-GB" sz="1300" dirty="0" err="1" smtClean="0">
                <a:solidFill>
                  <a:schemeClr val="tx1"/>
                </a:solidFill>
              </a:rPr>
              <a:t>creatinine</a:t>
            </a:r>
            <a:r>
              <a:rPr lang="en-GB" sz="1300" dirty="0" smtClean="0">
                <a:solidFill>
                  <a:schemeClr val="tx1"/>
                </a:solidFill>
              </a:rPr>
              <a:t> alone. Cockcroft and </a:t>
            </a:r>
            <a:r>
              <a:rPr lang="en-GB" sz="1300" dirty="0" err="1" smtClean="0">
                <a:solidFill>
                  <a:schemeClr val="tx1"/>
                </a:solidFill>
              </a:rPr>
              <a:t>Gault</a:t>
            </a:r>
            <a:r>
              <a:rPr lang="en-GB" sz="1300" dirty="0" smtClean="0">
                <a:solidFill>
                  <a:schemeClr val="tx1"/>
                </a:solidFill>
              </a:rPr>
              <a:t> equation or reciprocal </a:t>
            </a:r>
            <a:r>
              <a:rPr lang="en-GB" sz="1300" dirty="0" err="1" smtClean="0">
                <a:solidFill>
                  <a:schemeClr val="tx1"/>
                </a:solidFill>
              </a:rPr>
              <a:t>creatinine</a:t>
            </a:r>
            <a:r>
              <a:rPr lang="en-GB" sz="1300" dirty="0" smtClean="0">
                <a:solidFill>
                  <a:schemeClr val="tx1"/>
                </a:solidFill>
              </a:rPr>
              <a:t> plots should not be used when the GFR is &lt;30 </a:t>
            </a:r>
            <a:r>
              <a:rPr lang="en-GB" sz="1300" dirty="0" err="1" smtClean="0">
                <a:solidFill>
                  <a:schemeClr val="tx1"/>
                </a:solidFill>
              </a:rPr>
              <a:t>mL</a:t>
            </a:r>
            <a:r>
              <a:rPr lang="en-GB" sz="1300" dirty="0" smtClean="0">
                <a:solidFill>
                  <a:schemeClr val="tx1"/>
                </a:solidFill>
              </a:rPr>
              <a:t>/min/1.73m</a:t>
            </a:r>
            <a:r>
              <a:rPr lang="en-GB" sz="1300" baseline="30000" dirty="0" smtClean="0">
                <a:solidFill>
                  <a:schemeClr val="tx1"/>
                </a:solidFill>
              </a:rPr>
              <a:t>2</a:t>
            </a:r>
            <a:r>
              <a:rPr lang="en-GB" sz="1300" dirty="0" smtClean="0">
                <a:solidFill>
                  <a:schemeClr val="tx1"/>
                </a:solidFill>
              </a:rPr>
              <a:t> or to determine the need for dialysis. </a:t>
            </a:r>
          </a:p>
          <a:p>
            <a:pPr algn="l"/>
            <a:endParaRPr lang="en-GB" sz="1300" dirty="0" smtClean="0">
              <a:solidFill>
                <a:schemeClr val="tx1"/>
              </a:solidFill>
            </a:endParaRPr>
          </a:p>
          <a:p>
            <a:pPr algn="l"/>
            <a:r>
              <a:rPr lang="en-GB" sz="1300" dirty="0" smtClean="0">
                <a:solidFill>
                  <a:schemeClr val="tx1"/>
                </a:solidFill>
              </a:rPr>
              <a:t>The MDRD-</a:t>
            </a:r>
            <a:r>
              <a:rPr lang="en-GB" sz="1300" dirty="0" err="1" smtClean="0">
                <a:solidFill>
                  <a:schemeClr val="tx1"/>
                </a:solidFill>
              </a:rPr>
              <a:t>eGFR</a:t>
            </a:r>
            <a:r>
              <a:rPr lang="en-GB" sz="1300" dirty="0" smtClean="0">
                <a:solidFill>
                  <a:schemeClr val="tx1"/>
                </a:solidFill>
              </a:rPr>
              <a:t> is useful in identifying CKD and estimating rate of progression but should not be used to determine the need for dialysis or to estimate renal function in Stage 5 CKD (GFR &lt; 15 </a:t>
            </a:r>
            <a:r>
              <a:rPr lang="en-GB" sz="1300" dirty="0" err="1" smtClean="0">
                <a:solidFill>
                  <a:schemeClr val="tx1"/>
                </a:solidFill>
              </a:rPr>
              <a:t>mL</a:t>
            </a:r>
            <a:r>
              <a:rPr lang="en-GB" sz="1300" dirty="0" smtClean="0">
                <a:solidFill>
                  <a:schemeClr val="tx1"/>
                </a:solidFill>
              </a:rPr>
              <a:t>/min/1.73m</a:t>
            </a:r>
            <a:r>
              <a:rPr lang="en-GB" sz="1300" baseline="30000" dirty="0" smtClean="0">
                <a:solidFill>
                  <a:schemeClr val="tx1"/>
                </a:solidFill>
              </a:rPr>
              <a:t>2</a:t>
            </a:r>
            <a:r>
              <a:rPr lang="en-GB" sz="1300" dirty="0" smtClean="0">
                <a:solidFill>
                  <a:schemeClr val="tx1"/>
                </a:solidFill>
              </a:rPr>
              <a:t>) (1A Strong recommendation based on high-quality evidence). </a:t>
            </a:r>
          </a:p>
          <a:p>
            <a:pPr algn="l"/>
            <a:endParaRPr lang="en-GB" sz="1300" dirty="0">
              <a:solidFill>
                <a:schemeClr val="tx1"/>
              </a:solidFill>
            </a:endParaRPr>
          </a:p>
        </p:txBody>
      </p:sp>
      <p:pic>
        <p:nvPicPr>
          <p:cNvPr id="4" name="Afbeelding 3" descr="ERBP 2011 Press+.tif"/>
          <p:cNvPicPr>
            <a:picLocks noChangeAspect="1"/>
          </p:cNvPicPr>
          <p:nvPr/>
        </p:nvPicPr>
        <p:blipFill>
          <a:blip r:embed="rId2" cstate="print"/>
          <a:stretch>
            <a:fillRect/>
          </a:stretch>
        </p:blipFill>
        <p:spPr>
          <a:xfrm>
            <a:off x="7380312" y="6368102"/>
            <a:ext cx="1566687" cy="489898"/>
          </a:xfrm>
          <a:prstGeom prst="rect">
            <a:avLst/>
          </a:prstGeom>
        </p:spPr>
      </p:pic>
      <p:cxnSp>
        <p:nvCxnSpPr>
          <p:cNvPr id="10" name="Rechte verbindingslijn 9"/>
          <p:cNvCxnSpPr/>
          <p:nvPr/>
        </p:nvCxnSpPr>
        <p:spPr>
          <a:xfrm>
            <a:off x="0" y="6165304"/>
            <a:ext cx="9144000" cy="0"/>
          </a:xfrm>
          <a:prstGeom prst="line">
            <a:avLst/>
          </a:prstGeom>
          <a:ln w="25400">
            <a:gradFill flip="none" rotWithShape="1">
              <a:gsLst>
                <a:gs pos="6000">
                  <a:srgbClr val="C8264D">
                    <a:alpha val="93000"/>
                  </a:srgbClr>
                </a:gs>
                <a:gs pos="30000">
                  <a:srgbClr val="66008F"/>
                </a:gs>
                <a:gs pos="64999">
                  <a:srgbClr val="BA0066"/>
                </a:gs>
                <a:gs pos="89999">
                  <a:srgbClr val="FF0000"/>
                </a:gs>
                <a:gs pos="100000">
                  <a:srgbClr val="FF8200"/>
                </a:gs>
              </a:gsLst>
              <a:lin ang="16200000" scaled="1"/>
              <a:tileRect/>
            </a:gradFill>
          </a:ln>
        </p:spPr>
        <p:style>
          <a:lnRef idx="1">
            <a:schemeClr val="accent1"/>
          </a:lnRef>
          <a:fillRef idx="0">
            <a:schemeClr val="accent1"/>
          </a:fillRef>
          <a:effectRef idx="0">
            <a:schemeClr val="accent1"/>
          </a:effectRef>
          <a:fontRef idx="minor">
            <a:schemeClr val="tx1"/>
          </a:fontRef>
        </p:style>
      </p:cxnSp>
      <p:sp>
        <p:nvSpPr>
          <p:cNvPr id="9" name="Rechthoek 8"/>
          <p:cNvSpPr/>
          <p:nvPr/>
        </p:nvSpPr>
        <p:spPr>
          <a:xfrm>
            <a:off x="0" y="6192887"/>
            <a:ext cx="8532440" cy="692497"/>
          </a:xfrm>
          <a:prstGeom prst="rect">
            <a:avLst/>
          </a:prstGeom>
        </p:spPr>
        <p:txBody>
          <a:bodyPr wrap="square">
            <a:spAutoFit/>
          </a:bodyPr>
          <a:lstStyle/>
          <a:p>
            <a:pPr algn="ctr"/>
            <a:r>
              <a:rPr lang="en-GB" sz="800" b="1" dirty="0" smtClean="0"/>
              <a:t>When to start dialysis: updated guidance following publication of the Initiating Dialysis Early and Late (IDEAL) study </a:t>
            </a:r>
          </a:p>
          <a:p>
            <a:pPr algn="ctr"/>
            <a:r>
              <a:rPr lang="en-GB" sz="800" dirty="0" err="1" smtClean="0"/>
              <a:t>Nephrol</a:t>
            </a:r>
            <a:r>
              <a:rPr lang="en-GB" sz="800" dirty="0" smtClean="0"/>
              <a:t>. Dial. Transplant. (2011) 26 (7): 2082-2086. </a:t>
            </a:r>
          </a:p>
          <a:p>
            <a:pPr algn="ctr"/>
            <a:r>
              <a:rPr lang="en-GB" sz="800" dirty="0" err="1" smtClean="0"/>
              <a:t>doi</a:t>
            </a:r>
            <a:r>
              <a:rPr lang="en-GB" sz="800" dirty="0" smtClean="0"/>
              <a:t>: 10.1093/</a:t>
            </a:r>
            <a:r>
              <a:rPr lang="en-GB" sz="800" dirty="0" err="1" smtClean="0"/>
              <a:t>ndt</a:t>
            </a:r>
            <a:r>
              <a:rPr lang="en-GB" sz="800" dirty="0" smtClean="0"/>
              <a:t>/gfr168 </a:t>
            </a:r>
          </a:p>
          <a:p>
            <a:pPr algn="ctr"/>
            <a:r>
              <a:rPr lang="en-GB" sz="800" dirty="0" smtClean="0"/>
              <a:t>First published online: May 5, 2011</a:t>
            </a:r>
            <a:endParaRPr lang="en-GB" sz="800" dirty="0" smtClean="0"/>
          </a:p>
          <a:p>
            <a:pPr algn="ctr"/>
            <a:endParaRPr lang="en-GB" sz="7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400</Words>
  <Application>Microsoft Office PowerPoint</Application>
  <PresentationFormat>Diavoorstelling (4:3)</PresentationFormat>
  <Paragraphs>38</Paragraphs>
  <Slides>6</Slides>
  <Notes>1</Notes>
  <HiddenSlides>0</HiddenSlides>
  <MMClips>0</MMClips>
  <ScaleCrop>false</ScaleCrop>
  <HeadingPairs>
    <vt:vector size="4" baseType="variant">
      <vt:variant>
        <vt:lpstr>Thema</vt:lpstr>
      </vt:variant>
      <vt:variant>
        <vt:i4>1</vt:i4>
      </vt:variant>
      <vt:variant>
        <vt:lpstr>Diatitels</vt:lpstr>
      </vt:variant>
      <vt:variant>
        <vt:i4>6</vt:i4>
      </vt:variant>
    </vt:vector>
  </HeadingPairs>
  <TitlesOfParts>
    <vt:vector size="7" baseType="lpstr">
      <vt:lpstr>Office-thema</vt:lpstr>
      <vt:lpstr>When to start dialysis: updated guidance following publication of the Initiating Dialysis Early and Late (IDEAL) study</vt:lpstr>
      <vt:lpstr>Guideline I.3 when to start dialysis</vt:lpstr>
      <vt:lpstr>Guideline I.3 when to start dialysis</vt:lpstr>
      <vt:lpstr>Guideline I.3 When to start dialysis</vt:lpstr>
      <vt:lpstr>Guideline I.3 when to start dialysis</vt:lpstr>
      <vt:lpstr>Guideline I.1.1 </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When to start dialysis: updated guidance following publication of the Initiating Dialysis Early and Late (IDEAL) study</dc:title>
  <dc:creator>Isabel</dc:creator>
  <cp:lastModifiedBy>Isabel</cp:lastModifiedBy>
  <cp:revision>4</cp:revision>
  <dcterms:created xsi:type="dcterms:W3CDTF">2014-01-10T09:39:25Z</dcterms:created>
  <dcterms:modified xsi:type="dcterms:W3CDTF">2014-01-10T09:49:04Z</dcterms:modified>
</cp:coreProperties>
</file>